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72" r:id="rId7"/>
    <p:sldId id="277" r:id="rId8"/>
    <p:sldId id="274" r:id="rId9"/>
    <p:sldId id="275" r:id="rId10"/>
    <p:sldId id="276" r:id="rId11"/>
    <p:sldId id="265" r:id="rId12"/>
    <p:sldId id="278" r:id="rId13"/>
    <p:sldId id="279" r:id="rId14"/>
    <p:sldId id="268" r:id="rId15"/>
    <p:sldId id="273" r:id="rId16"/>
    <p:sldId id="263" r:id="rId17"/>
    <p:sldId id="269" r:id="rId18"/>
    <p:sldId id="270" r:id="rId19"/>
    <p:sldId id="27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5" autoAdjust="0"/>
    <p:restoredTop sz="94660"/>
  </p:normalViewPr>
  <p:slideViewPr>
    <p:cSldViewPr snapToGrid="0">
      <p:cViewPr varScale="1">
        <p:scale>
          <a:sx n="64" d="100"/>
          <a:sy n="64" d="100"/>
        </p:scale>
        <p:origin x="90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47A96-A368-44C4-A8EB-A0BD46C2C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F641CF-A28F-4558-B4EB-E99CE03CD4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20DFF2-78F4-4889-9E5B-0B1A11BA6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E6787-CC03-4844-A391-35BBFFF861DF}" type="datetimeFigureOut">
              <a:rPr lang="en-GB" smtClean="0"/>
              <a:t>24/11/2020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EE553-CEA1-4899-B3BB-88BAA2B50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848A77-B11C-4373-AF19-D5DEC0444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1447-72C2-4E81-B126-262236BA6B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402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C9BDA-EF26-42AB-A8E8-BB5BE3A47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1C6D4E-D617-4BC1-9C8A-9867B71AFF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64DF21-0088-4AB2-B231-7627C2BE8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E6787-CC03-4844-A391-35BBFFF861DF}" type="datetimeFigureOut">
              <a:rPr lang="en-GB" smtClean="0"/>
              <a:t>24/11/2020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0EC8A-2D33-4E03-90AD-D2720F384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AE09-963F-436E-8970-01825BA93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1447-72C2-4E81-B126-262236BA6B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031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C7EA9-31BF-4EFF-B139-48DE5F54B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846FAC-BDDA-4F4F-9CD6-350ADC83B5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A21040-1060-499D-897A-23589292F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E6787-CC03-4844-A391-35BBFFF861DF}" type="datetimeFigureOut">
              <a:rPr lang="en-GB" smtClean="0"/>
              <a:t>24/11/2020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71D2E-4F23-4B72-B419-C4AF2B14E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2D620-5EC9-46A5-AABD-FEAFC6908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1447-72C2-4E81-B126-262236BA6B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942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E1282-B032-4953-995F-B3F7AC9A6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D5A98-5FE3-4EF5-AC62-7630D13878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A5699F-743F-4D53-A226-FC87F797E1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41E71D-8972-4EC5-A094-2B18896C6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E6787-CC03-4844-A391-35BBFFF861DF}" type="datetimeFigureOut">
              <a:rPr lang="en-GB" smtClean="0"/>
              <a:t>24/11/2020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D62E7D-2817-4928-AECB-1C5DD2B92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6ADDD6-3A6B-4407-89D3-18476A674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1447-72C2-4E81-B126-262236BA6B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838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403B9-C17E-4734-890D-11720DF0A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6C60AE-8A6B-42D9-B041-FC28AD89C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4940D6-C521-492C-A193-D909350E62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4121AA-07D5-4080-84FC-E71BFFBE04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F5BD11-5BF3-451C-82B6-E25A40E277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307856-59CA-46BB-A5B9-FF2A5DCBE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E6787-CC03-4844-A391-35BBFFF861DF}" type="datetimeFigureOut">
              <a:rPr lang="en-GB" smtClean="0"/>
              <a:t>24/11/2020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2D7CD2-AD7B-4B02-B973-67F942F9C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33C765-C34F-4BBB-92ED-358ADD227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1447-72C2-4E81-B126-262236BA6B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404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D036D-DA74-4B54-A6AE-6473B2428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E19C1F-7B8C-4D32-9DD1-B08226934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E6787-CC03-4844-A391-35BBFFF861DF}" type="datetimeFigureOut">
              <a:rPr lang="en-GB" smtClean="0"/>
              <a:t>24/11/2020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E90EB4-648E-496A-8EE3-1F8A74265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7F20F3-1D5C-433F-A2FC-4E6225CE7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1447-72C2-4E81-B126-262236BA6B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995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522F85-7765-4A2F-956E-20CA438D3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E6787-CC03-4844-A391-35BBFFF861DF}" type="datetimeFigureOut">
              <a:rPr lang="en-GB" smtClean="0"/>
              <a:t>24/11/2020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A4DB7B-A58E-493C-8CB1-053407D6F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32D36D-3B34-4582-8425-EE1B5B1E7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1447-72C2-4E81-B126-262236BA6B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51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7C158-51FD-4FE5-9135-A53AAFD28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1B0BE-A93A-4816-A36E-A70E25AD4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C6FB0-A144-4F3C-8767-3C396B63AD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CAEC03-9373-4157-957A-654CF1FE3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E6787-CC03-4844-A391-35BBFFF861DF}" type="datetimeFigureOut">
              <a:rPr lang="en-GB" smtClean="0"/>
              <a:t>24/11/2020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871A7-4E24-4A45-81E2-ABAE9CFC1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2D20A5-EA60-42D6-B36D-7BC3B7BE3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1447-72C2-4E81-B126-262236BA6B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421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BE3DD-FE16-4182-849A-04BEF1028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E7233E-1B4E-45C5-A90A-DA10D4143A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AC2C7B-CB17-4CAC-905E-5C3D61BD92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FA9549-0D11-4DB1-A6CE-3C33188B4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E6787-CC03-4844-A391-35BBFFF861DF}" type="datetimeFigureOut">
              <a:rPr lang="en-GB" smtClean="0"/>
              <a:t>24/11/2020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4E50CC-662C-450A-945D-399039065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010AC4-53C5-4586-92CD-428A1A4CA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1447-72C2-4E81-B126-262236BA6B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071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4FD67-B963-4623-8319-34160EEB1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14FFD1-8F31-4784-8C60-7BEB449B85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8417F5-7BBB-4004-8267-9E61C0E3F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E6787-CC03-4844-A391-35BBFFF861DF}" type="datetimeFigureOut">
              <a:rPr lang="en-GB" smtClean="0"/>
              <a:t>24/11/2020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C1B31-1B69-4B60-8200-19A3B053A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9CF13B-F3A4-45BA-BB27-72323B5DC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1447-72C2-4E81-B126-262236BA6B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3688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A1FDAF-7450-42B6-B209-80189992F5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88723-7526-411F-9B4D-70C95C1B6A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8972EC-7B25-43D2-B8D8-D905DBE80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E6787-CC03-4844-A391-35BBFFF861DF}" type="datetimeFigureOut">
              <a:rPr lang="en-GB" smtClean="0"/>
              <a:t>24/11/2020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84880-1C22-4361-8C01-1E9516763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72A51B-B8DA-4D3E-A178-19D3E6DB1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1447-72C2-4E81-B126-262236BA6B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831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189D98-556D-44E8-B745-687D62B99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A934E3-68C5-4EC6-9332-C23EECA5EB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876916-6E3C-4D4A-98FE-7DEB54CCD0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E6787-CC03-4844-A391-35BBFFF861DF}" type="datetimeFigureOut">
              <a:rPr lang="en-GB" smtClean="0"/>
              <a:t>24/11/2020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3BF4C-66C6-4F74-A753-B05A32CB7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A61B5-0AC1-42DD-B242-015AB34189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D1447-72C2-4E81-B126-262236BA6B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024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, tree, outdoor&#10;&#10;Description automatically generated">
            <a:extLst>
              <a:ext uri="{FF2B5EF4-FFF2-40B4-BE49-F238E27FC236}">
                <a16:creationId xmlns:a16="http://schemas.microsoft.com/office/drawing/2014/main" id="{9B0E5B62-5552-4D52-A918-CE36475F3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46877"/>
            <a:ext cx="10905066" cy="55070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5E71FED-5071-479B-9FA4-EB68BEE4C336}"/>
              </a:ext>
            </a:extLst>
          </p:cNvPr>
          <p:cNvSpPr txBox="1"/>
          <p:nvPr/>
        </p:nvSpPr>
        <p:spPr>
          <a:xfrm>
            <a:off x="4614279" y="5553935"/>
            <a:ext cx="29634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Jeremy Williams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D4A99A-636D-4742-BDD5-99B6BD54F4EA}"/>
              </a:ext>
            </a:extLst>
          </p:cNvPr>
          <p:cNvSpPr txBox="1"/>
          <p:nvPr/>
        </p:nvSpPr>
        <p:spPr>
          <a:xfrm>
            <a:off x="3128777" y="4452079"/>
            <a:ext cx="5934445" cy="58477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Race, privilege and climate justice</a:t>
            </a:r>
          </a:p>
        </p:txBody>
      </p:sp>
    </p:spTree>
    <p:extLst>
      <p:ext uri="{BB962C8B-B14F-4D97-AF65-F5344CB8AC3E}">
        <p14:creationId xmlns:p14="http://schemas.microsoft.com/office/powerpoint/2010/main" val="2315993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&#10;&#10;Description automatically generated">
            <a:extLst>
              <a:ext uri="{FF2B5EF4-FFF2-40B4-BE49-F238E27FC236}">
                <a16:creationId xmlns:a16="http://schemas.microsoft.com/office/drawing/2014/main" id="{CA5C3FB6-DECC-4833-BC9C-E8FA9B2AA0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357" y="643467"/>
            <a:ext cx="960528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588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&#10;&#10;Description automatically generated">
            <a:extLst>
              <a:ext uri="{FF2B5EF4-FFF2-40B4-BE49-F238E27FC236}">
                <a16:creationId xmlns:a16="http://schemas.microsoft.com/office/drawing/2014/main" id="{A5D436E3-CD13-4183-8215-EBD202E76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85" y="604863"/>
            <a:ext cx="10258397" cy="577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362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Map&#10;&#10;Description automatically generated">
            <a:extLst>
              <a:ext uri="{FF2B5EF4-FFF2-40B4-BE49-F238E27FC236}">
                <a16:creationId xmlns:a16="http://schemas.microsoft.com/office/drawing/2014/main" id="{1FED4E3F-F5C2-4B0B-BB8F-2189493E08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939860"/>
            <a:ext cx="5294716" cy="297827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CBB07283-0C30-4E87-B1E1-DDA9CEBC2A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817" y="1893533"/>
            <a:ext cx="5294715" cy="3070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140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6476346-BA61-4E4B-9992-A533F71E612B}"/>
              </a:ext>
            </a:extLst>
          </p:cNvPr>
          <p:cNvSpPr txBox="1"/>
          <p:nvPr/>
        </p:nvSpPr>
        <p:spPr>
          <a:xfrm>
            <a:off x="3402767" y="23534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77F0B0-0A2E-4D54-9DE9-DBC422FCEA8C}"/>
              </a:ext>
            </a:extLst>
          </p:cNvPr>
          <p:cNvSpPr txBox="1"/>
          <p:nvPr/>
        </p:nvSpPr>
        <p:spPr>
          <a:xfrm>
            <a:off x="996462" y="953073"/>
            <a:ext cx="7735964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“We basically have three choices: </a:t>
            </a:r>
          </a:p>
          <a:p>
            <a:r>
              <a:rPr lang="en-GB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mitigation, adaptation and suffering. </a:t>
            </a:r>
          </a:p>
          <a:p>
            <a:r>
              <a:rPr lang="en-GB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We’re going to do some of each.</a:t>
            </a:r>
          </a:p>
          <a:p>
            <a:r>
              <a:rPr lang="en-GB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The question is what the mix is going to be. </a:t>
            </a:r>
          </a:p>
          <a:p>
            <a:r>
              <a:rPr lang="en-GB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The more mitigation we do, </a:t>
            </a:r>
          </a:p>
          <a:p>
            <a:r>
              <a:rPr lang="en-GB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the less adaptation will be required </a:t>
            </a:r>
          </a:p>
          <a:p>
            <a:r>
              <a:rPr lang="en-GB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and the less suffering there will be.”</a:t>
            </a:r>
          </a:p>
          <a:p>
            <a:endParaRPr lang="en-GB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GB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John </a:t>
            </a:r>
            <a:r>
              <a:rPr lang="en-GB" sz="3200" b="1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Holdren</a:t>
            </a:r>
            <a:endParaRPr lang="en-GB" sz="32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2" name="Picture 11" descr="A picture containing outdoor, brick, stone, close&#10;&#10;Description automatically generated">
            <a:extLst>
              <a:ext uri="{FF2B5EF4-FFF2-40B4-BE49-F238E27FC236}">
                <a16:creationId xmlns:a16="http://schemas.microsoft.com/office/drawing/2014/main" id="{E837FBE4-EA08-49FB-B87C-34DC50BCAA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92" b="45982"/>
          <a:stretch/>
        </p:blipFill>
        <p:spPr>
          <a:xfrm>
            <a:off x="0" y="5904926"/>
            <a:ext cx="12192000" cy="95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232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6476346-BA61-4E4B-9992-A533F71E612B}"/>
              </a:ext>
            </a:extLst>
          </p:cNvPr>
          <p:cNvSpPr txBox="1"/>
          <p:nvPr/>
        </p:nvSpPr>
        <p:spPr>
          <a:xfrm>
            <a:off x="3402767" y="23534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77F0B0-0A2E-4D54-9DE9-DBC422FCEA8C}"/>
              </a:ext>
            </a:extLst>
          </p:cNvPr>
          <p:cNvSpPr txBox="1"/>
          <p:nvPr/>
        </p:nvSpPr>
        <p:spPr>
          <a:xfrm>
            <a:off x="996462" y="953073"/>
            <a:ext cx="5636671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To be climate privileged is to be </a:t>
            </a:r>
          </a:p>
          <a:p>
            <a:r>
              <a:rPr lang="en-GB" sz="3200" b="1" dirty="0">
                <a:solidFill>
                  <a:schemeClr val="bg1"/>
                </a:solidFill>
              </a:rPr>
              <a:t>untroubled by climate change, </a:t>
            </a:r>
          </a:p>
          <a:p>
            <a:r>
              <a:rPr lang="en-GB" sz="3200" b="1" dirty="0">
                <a:solidFill>
                  <a:schemeClr val="bg1"/>
                </a:solidFill>
              </a:rPr>
              <a:t>to have no personal experience </a:t>
            </a:r>
          </a:p>
          <a:p>
            <a:r>
              <a:rPr lang="en-GB" sz="3200" b="1" dirty="0">
                <a:solidFill>
                  <a:schemeClr val="bg1"/>
                </a:solidFill>
              </a:rPr>
              <a:t>of its negative effects.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EE39FF-A0CD-4D0C-B0C8-C1E9E42EC3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60" b="31657"/>
          <a:stretch/>
        </p:blipFill>
        <p:spPr>
          <a:xfrm>
            <a:off x="0" y="5904927"/>
            <a:ext cx="12192000" cy="95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515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6476346-BA61-4E4B-9992-A533F71E612B}"/>
              </a:ext>
            </a:extLst>
          </p:cNvPr>
          <p:cNvSpPr txBox="1"/>
          <p:nvPr/>
        </p:nvSpPr>
        <p:spPr>
          <a:xfrm>
            <a:off x="3402767" y="23534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77F0B0-0A2E-4D54-9DE9-DBC422FCEA8C}"/>
              </a:ext>
            </a:extLst>
          </p:cNvPr>
          <p:cNvSpPr txBox="1"/>
          <p:nvPr/>
        </p:nvSpPr>
        <p:spPr>
          <a:xfrm>
            <a:off x="996462" y="953073"/>
            <a:ext cx="5693803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To be climate privileged is to be </a:t>
            </a:r>
          </a:p>
          <a:p>
            <a:r>
              <a:rPr lang="en-GB" sz="3200" b="1" dirty="0">
                <a:solidFill>
                  <a:schemeClr val="bg1"/>
                </a:solidFill>
              </a:rPr>
              <a:t>untroubled by climate change, </a:t>
            </a:r>
          </a:p>
          <a:p>
            <a:r>
              <a:rPr lang="en-GB" sz="3200" b="1" dirty="0">
                <a:solidFill>
                  <a:schemeClr val="bg1"/>
                </a:solidFill>
              </a:rPr>
              <a:t>to have no personal experience </a:t>
            </a:r>
          </a:p>
          <a:p>
            <a:r>
              <a:rPr lang="en-GB" sz="3200" b="1" dirty="0">
                <a:solidFill>
                  <a:schemeClr val="bg1"/>
                </a:solidFill>
              </a:rPr>
              <a:t>of its negative effects.</a:t>
            </a:r>
          </a:p>
          <a:p>
            <a:endParaRPr lang="en-GB" sz="3200" b="1" dirty="0">
              <a:solidFill>
                <a:schemeClr val="bg1"/>
              </a:solidFill>
            </a:endParaRPr>
          </a:p>
          <a:p>
            <a:r>
              <a:rPr lang="en-GB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If you have never experienced </a:t>
            </a:r>
          </a:p>
          <a:p>
            <a:r>
              <a:rPr lang="en-GB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climate change as harm, as loss, </a:t>
            </a:r>
          </a:p>
          <a:p>
            <a:r>
              <a:rPr lang="en-GB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as injustice or as violence, </a:t>
            </a:r>
          </a:p>
          <a:p>
            <a:r>
              <a:rPr lang="en-GB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you are privileged. </a:t>
            </a:r>
          </a:p>
          <a:p>
            <a:endParaRPr lang="en-GB" sz="3200" b="1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1EAC7A-3B6A-4CA8-B365-8ED1BE5980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60" b="31657"/>
          <a:stretch/>
        </p:blipFill>
        <p:spPr>
          <a:xfrm>
            <a:off x="0" y="5904927"/>
            <a:ext cx="12192000" cy="95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70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6476346-BA61-4E4B-9992-A533F71E612B}"/>
              </a:ext>
            </a:extLst>
          </p:cNvPr>
          <p:cNvSpPr txBox="1"/>
          <p:nvPr/>
        </p:nvSpPr>
        <p:spPr>
          <a:xfrm>
            <a:off x="3402767" y="23534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77F0B0-0A2E-4D54-9DE9-DBC422FCEA8C}"/>
              </a:ext>
            </a:extLst>
          </p:cNvPr>
          <p:cNvSpPr txBox="1"/>
          <p:nvPr/>
        </p:nvSpPr>
        <p:spPr>
          <a:xfrm>
            <a:off x="996462" y="953073"/>
            <a:ext cx="380181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Three kinds of racism</a:t>
            </a:r>
          </a:p>
          <a:p>
            <a:endParaRPr lang="en-GB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Individual</a:t>
            </a:r>
          </a:p>
        </p:txBody>
      </p:sp>
      <p:pic>
        <p:nvPicPr>
          <p:cNvPr id="12" name="Picture 11" descr="A picture containing outdoor, brick, stone, close&#10;&#10;Description automatically generated">
            <a:extLst>
              <a:ext uri="{FF2B5EF4-FFF2-40B4-BE49-F238E27FC236}">
                <a16:creationId xmlns:a16="http://schemas.microsoft.com/office/drawing/2014/main" id="{E837FBE4-EA08-49FB-B87C-34DC50BCAA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92" b="45982"/>
          <a:stretch/>
        </p:blipFill>
        <p:spPr>
          <a:xfrm>
            <a:off x="0" y="5904926"/>
            <a:ext cx="12192000" cy="95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990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6476346-BA61-4E4B-9992-A533F71E612B}"/>
              </a:ext>
            </a:extLst>
          </p:cNvPr>
          <p:cNvSpPr txBox="1"/>
          <p:nvPr/>
        </p:nvSpPr>
        <p:spPr>
          <a:xfrm>
            <a:off x="3402767" y="23534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77F0B0-0A2E-4D54-9DE9-DBC422FCEA8C}"/>
              </a:ext>
            </a:extLst>
          </p:cNvPr>
          <p:cNvSpPr txBox="1"/>
          <p:nvPr/>
        </p:nvSpPr>
        <p:spPr>
          <a:xfrm>
            <a:off x="996462" y="953073"/>
            <a:ext cx="380181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Three kinds of racism</a:t>
            </a:r>
          </a:p>
          <a:p>
            <a:endParaRPr lang="en-GB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Individual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Institutional</a:t>
            </a:r>
            <a:endParaRPr lang="en-GB" sz="32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2" name="Picture 11" descr="A picture containing outdoor, brick, stone, close&#10;&#10;Description automatically generated">
            <a:extLst>
              <a:ext uri="{FF2B5EF4-FFF2-40B4-BE49-F238E27FC236}">
                <a16:creationId xmlns:a16="http://schemas.microsoft.com/office/drawing/2014/main" id="{E837FBE4-EA08-49FB-B87C-34DC50BCAA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92" b="45982"/>
          <a:stretch/>
        </p:blipFill>
        <p:spPr>
          <a:xfrm>
            <a:off x="0" y="5904926"/>
            <a:ext cx="12192000" cy="95307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7FE28E-70AB-469B-B90D-C9EC8C69EBFF}"/>
              </a:ext>
            </a:extLst>
          </p:cNvPr>
          <p:cNvSpPr txBox="1"/>
          <p:nvPr/>
        </p:nvSpPr>
        <p:spPr>
          <a:xfrm>
            <a:off x="1418020" y="3338341"/>
            <a:ext cx="9010223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“The collective failure of an organisation to provide </a:t>
            </a:r>
          </a:p>
          <a:p>
            <a:r>
              <a:rPr lang="en-GB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an appropriate and professional service to people </a:t>
            </a:r>
          </a:p>
          <a:p>
            <a:r>
              <a:rPr lang="en-GB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because of their colour, culture, or ethnic origin.”</a:t>
            </a:r>
            <a:br>
              <a:rPr lang="en-GB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GB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(Stephen Lawrence Enquiry)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406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6476346-BA61-4E4B-9992-A533F71E612B}"/>
              </a:ext>
            </a:extLst>
          </p:cNvPr>
          <p:cNvSpPr txBox="1"/>
          <p:nvPr/>
        </p:nvSpPr>
        <p:spPr>
          <a:xfrm>
            <a:off x="3402767" y="23534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77F0B0-0A2E-4D54-9DE9-DBC422FCEA8C}"/>
              </a:ext>
            </a:extLst>
          </p:cNvPr>
          <p:cNvSpPr txBox="1"/>
          <p:nvPr/>
        </p:nvSpPr>
        <p:spPr>
          <a:xfrm>
            <a:off x="996462" y="953073"/>
            <a:ext cx="10208628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Three kinds of racism</a:t>
            </a:r>
          </a:p>
          <a:p>
            <a:endParaRPr lang="en-GB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Individual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Institutional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Structural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GB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“Racism must be understood in terms of its consequences, </a:t>
            </a:r>
          </a:p>
          <a:p>
            <a:r>
              <a:rPr lang="en-GB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not as a matter of intentions or belief.”</a:t>
            </a:r>
          </a:p>
          <a:p>
            <a:r>
              <a:rPr lang="en-GB" sz="3200" b="1" dirty="0">
                <a:solidFill>
                  <a:schemeClr val="bg1"/>
                </a:solidFill>
                <a:latin typeface="Calibri" panose="020F0502020204030204" pitchFamily="34" charset="0"/>
              </a:rPr>
              <a:t>(</a:t>
            </a:r>
            <a:r>
              <a:rPr lang="en-GB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Howard Winant)</a:t>
            </a:r>
            <a:endParaRPr lang="en-GB" sz="3200" b="1" dirty="0">
              <a:solidFill>
                <a:schemeClr val="bg1"/>
              </a:solidFill>
            </a:endParaRPr>
          </a:p>
          <a:p>
            <a:endParaRPr lang="en-GB" sz="32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2" name="Picture 11" descr="A picture containing outdoor, brick, stone, close&#10;&#10;Description automatically generated">
            <a:extLst>
              <a:ext uri="{FF2B5EF4-FFF2-40B4-BE49-F238E27FC236}">
                <a16:creationId xmlns:a16="http://schemas.microsoft.com/office/drawing/2014/main" id="{E837FBE4-EA08-49FB-B87C-34DC50BCAA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92" b="45982"/>
          <a:stretch/>
        </p:blipFill>
        <p:spPr>
          <a:xfrm>
            <a:off x="0" y="5904926"/>
            <a:ext cx="12192000" cy="95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005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Text&#10;&#10;Description automatically generated">
            <a:extLst>
              <a:ext uri="{FF2B5EF4-FFF2-40B4-BE49-F238E27FC236}">
                <a16:creationId xmlns:a16="http://schemas.microsoft.com/office/drawing/2014/main" id="{6DA661C3-0B04-438F-914D-9F996A59E6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752341"/>
            <a:ext cx="10905066" cy="3353316"/>
          </a:xfrm>
          <a:prstGeom prst="rect">
            <a:avLst/>
          </a:prstGeom>
        </p:spPr>
      </p:pic>
      <p:pic>
        <p:nvPicPr>
          <p:cNvPr id="17" name="Picture 16" descr="A picture containing rock&#10;&#10;Description automatically generated">
            <a:extLst>
              <a:ext uri="{FF2B5EF4-FFF2-40B4-BE49-F238E27FC236}">
                <a16:creationId xmlns:a16="http://schemas.microsoft.com/office/drawing/2014/main" id="{09165AE0-9DA0-497F-809F-1067798BB7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97" b="71782"/>
          <a:stretch/>
        </p:blipFill>
        <p:spPr>
          <a:xfrm>
            <a:off x="0" y="5729222"/>
            <a:ext cx="12192000" cy="111525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00D95FE-2702-4040-BD49-3910170053F1}"/>
              </a:ext>
            </a:extLst>
          </p:cNvPr>
          <p:cNvSpPr/>
          <p:nvPr/>
        </p:nvSpPr>
        <p:spPr>
          <a:xfrm>
            <a:off x="0" y="5729222"/>
            <a:ext cx="12192000" cy="137816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496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377F0B0-0A2E-4D54-9DE9-DBC422FCEA8C}"/>
              </a:ext>
            </a:extLst>
          </p:cNvPr>
          <p:cNvSpPr txBox="1"/>
          <p:nvPr/>
        </p:nvSpPr>
        <p:spPr>
          <a:xfrm>
            <a:off x="996462" y="953073"/>
            <a:ext cx="2167581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Slavery</a:t>
            </a:r>
          </a:p>
          <a:p>
            <a:endParaRPr lang="en-GB" sz="3200" b="1" dirty="0">
              <a:solidFill>
                <a:schemeClr val="bg1"/>
              </a:solidFill>
            </a:endParaRPr>
          </a:p>
          <a:p>
            <a:endParaRPr lang="en-GB" sz="3200" b="1" dirty="0">
              <a:solidFill>
                <a:schemeClr val="bg1"/>
              </a:solidFill>
            </a:endParaRPr>
          </a:p>
          <a:p>
            <a:r>
              <a:rPr lang="en-GB" sz="3200" b="1" dirty="0">
                <a:solidFill>
                  <a:schemeClr val="bg1"/>
                </a:solidFill>
              </a:rPr>
              <a:t>Empire</a:t>
            </a:r>
          </a:p>
          <a:p>
            <a:endParaRPr lang="en-GB" sz="3200" b="1" dirty="0">
              <a:solidFill>
                <a:schemeClr val="bg1"/>
              </a:solidFill>
            </a:endParaRPr>
          </a:p>
          <a:p>
            <a:endParaRPr lang="en-GB" sz="3200" b="1" dirty="0">
              <a:solidFill>
                <a:schemeClr val="bg1"/>
              </a:solidFill>
            </a:endParaRPr>
          </a:p>
          <a:p>
            <a:r>
              <a:rPr lang="en-GB" sz="3200" b="1" dirty="0">
                <a:solidFill>
                  <a:schemeClr val="bg1"/>
                </a:solidFill>
              </a:rPr>
              <a:t>Colonialism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BD0214-8CE7-4FB8-8FE6-47A696A4EFD9}"/>
              </a:ext>
            </a:extLst>
          </p:cNvPr>
          <p:cNvSpPr txBox="1"/>
          <p:nvPr/>
        </p:nvSpPr>
        <p:spPr>
          <a:xfrm>
            <a:off x="4798848" y="2430399"/>
            <a:ext cx="15956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Industry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AD8CE9-2CAA-4AD2-838F-9CD5FA249046}"/>
              </a:ext>
            </a:extLst>
          </p:cNvPr>
          <p:cNvSpPr txBox="1"/>
          <p:nvPr/>
        </p:nvSpPr>
        <p:spPr>
          <a:xfrm>
            <a:off x="8029346" y="2462372"/>
            <a:ext cx="27827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Climate change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A9996B2-D01E-4A1F-A262-408A8E818314}"/>
              </a:ext>
            </a:extLst>
          </p:cNvPr>
          <p:cNvCxnSpPr/>
          <p:nvPr/>
        </p:nvCxnSpPr>
        <p:spPr>
          <a:xfrm>
            <a:off x="3055086" y="1469036"/>
            <a:ext cx="1229194" cy="6895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6C880CA-7BEE-4C6C-A254-D97245BBDBB8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3164043" y="2722786"/>
            <a:ext cx="1161179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0844CFC-A538-4EFF-919F-6A1A430CD48B}"/>
              </a:ext>
            </a:extLst>
          </p:cNvPr>
          <p:cNvCxnSpPr>
            <a:cxnSpLocks/>
          </p:cNvCxnSpPr>
          <p:nvPr/>
        </p:nvCxnSpPr>
        <p:spPr>
          <a:xfrm flipV="1">
            <a:off x="3366848" y="3286990"/>
            <a:ext cx="890359" cy="9073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785F067-07A4-42E5-823E-AB65A36A2C94}"/>
              </a:ext>
            </a:extLst>
          </p:cNvPr>
          <p:cNvCxnSpPr>
            <a:cxnSpLocks/>
          </p:cNvCxnSpPr>
          <p:nvPr/>
        </p:nvCxnSpPr>
        <p:spPr>
          <a:xfrm flipV="1">
            <a:off x="6516845" y="2754757"/>
            <a:ext cx="1161179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A picture containing rock&#10;&#10;Description automatically generated">
            <a:extLst>
              <a:ext uri="{FF2B5EF4-FFF2-40B4-BE49-F238E27FC236}">
                <a16:creationId xmlns:a16="http://schemas.microsoft.com/office/drawing/2014/main" id="{09165AE0-9DA0-497F-809F-1067798BB7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97" b="71782"/>
          <a:stretch/>
        </p:blipFill>
        <p:spPr>
          <a:xfrm>
            <a:off x="0" y="5729222"/>
            <a:ext cx="12192000" cy="111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70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6476346-BA61-4E4B-9992-A533F71E612B}"/>
              </a:ext>
            </a:extLst>
          </p:cNvPr>
          <p:cNvSpPr txBox="1"/>
          <p:nvPr/>
        </p:nvSpPr>
        <p:spPr>
          <a:xfrm>
            <a:off x="3402767" y="23534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77F0B0-0A2E-4D54-9DE9-DBC422FCEA8C}"/>
              </a:ext>
            </a:extLst>
          </p:cNvPr>
          <p:cNvSpPr txBox="1"/>
          <p:nvPr/>
        </p:nvSpPr>
        <p:spPr>
          <a:xfrm>
            <a:off x="816580" y="488379"/>
            <a:ext cx="9401933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Across the world, which of the following broad </a:t>
            </a:r>
            <a:br>
              <a:rPr lang="en-GB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r>
              <a:rPr lang="en-GB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ethnic groups do you think is most vulnerable </a:t>
            </a:r>
            <a:br>
              <a:rPr lang="en-GB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r>
              <a:rPr lang="en-GB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to the negative impacts of climate change? </a:t>
            </a:r>
          </a:p>
          <a:p>
            <a:endParaRPr lang="en-GB" sz="32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r>
              <a:rPr lang="en-GB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White: 						31%</a:t>
            </a:r>
            <a:br>
              <a:rPr lang="en-GB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r>
              <a:rPr lang="en-GB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Black:						15%</a:t>
            </a:r>
          </a:p>
          <a:p>
            <a: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</a:rPr>
              <a:t>Asian:						10%</a:t>
            </a:r>
            <a:b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</a:rPr>
              <a:t>Arab: 						1%</a:t>
            </a:r>
            <a:b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</a:rPr>
              <a:t>All groups equally vulnerable:	28%</a:t>
            </a:r>
            <a:br>
              <a:rPr lang="en-GB" sz="3200" dirty="0">
                <a:effectLst/>
                <a:latin typeface="Arial" panose="020B0604020202020204" pitchFamily="34" charset="0"/>
              </a:rPr>
            </a:br>
            <a:endParaRPr lang="en-GB" sz="3200" b="1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1EAC7A-3B6A-4CA8-B365-8ED1BE5980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60" b="31657"/>
          <a:stretch/>
        </p:blipFill>
        <p:spPr>
          <a:xfrm>
            <a:off x="0" y="5904927"/>
            <a:ext cx="12192000" cy="9530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FF02A4F-AF8C-4D96-897B-8A6E5B709C46}"/>
              </a:ext>
            </a:extLst>
          </p:cNvPr>
          <p:cNvSpPr txBox="1"/>
          <p:nvPr/>
        </p:nvSpPr>
        <p:spPr>
          <a:xfrm>
            <a:off x="9297810" y="5505137"/>
            <a:ext cx="28941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Christian Aid / </a:t>
            </a:r>
            <a:r>
              <a:rPr lang="en-GB" b="1" dirty="0" err="1">
                <a:solidFill>
                  <a:schemeClr val="bg1"/>
                </a:solidFill>
              </a:rPr>
              <a:t>ComRes</a:t>
            </a:r>
            <a:r>
              <a:rPr lang="en-GB" b="1" dirty="0">
                <a:solidFill>
                  <a:schemeClr val="bg1"/>
                </a:solidFill>
              </a:rPr>
              <a:t> 2020</a:t>
            </a:r>
          </a:p>
        </p:txBody>
      </p:sp>
    </p:spTree>
    <p:extLst>
      <p:ext uri="{BB962C8B-B14F-4D97-AF65-F5344CB8AC3E}">
        <p14:creationId xmlns:p14="http://schemas.microsoft.com/office/powerpoint/2010/main" val="1891800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6476346-BA61-4E4B-9992-A533F71E612B}"/>
              </a:ext>
            </a:extLst>
          </p:cNvPr>
          <p:cNvSpPr txBox="1"/>
          <p:nvPr/>
        </p:nvSpPr>
        <p:spPr>
          <a:xfrm>
            <a:off x="3402767" y="23534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77F0B0-0A2E-4D54-9DE9-DBC422FCEA8C}"/>
              </a:ext>
            </a:extLst>
          </p:cNvPr>
          <p:cNvSpPr txBox="1"/>
          <p:nvPr/>
        </p:nvSpPr>
        <p:spPr>
          <a:xfrm>
            <a:off x="561748" y="713230"/>
            <a:ext cx="7262309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"To white people who care about </a:t>
            </a:r>
          </a:p>
          <a:p>
            <a:r>
              <a:rPr lang="en-GB" sz="3200" b="1" dirty="0">
                <a:solidFill>
                  <a:schemeClr val="bg1"/>
                </a:solidFill>
              </a:rPr>
              <a:t> maintaining a habitable planet, </a:t>
            </a:r>
          </a:p>
          <a:p>
            <a:r>
              <a:rPr lang="en-GB" sz="3200" b="1" dirty="0">
                <a:solidFill>
                  <a:schemeClr val="bg1"/>
                </a:solidFill>
              </a:rPr>
              <a:t> I need you to become actively anti-racist.</a:t>
            </a:r>
          </a:p>
          <a:p>
            <a:r>
              <a:rPr lang="en-GB" sz="3200" b="1" dirty="0">
                <a:solidFill>
                  <a:schemeClr val="bg1"/>
                </a:solidFill>
              </a:rPr>
              <a:t> I need you to understand that our racial </a:t>
            </a:r>
          </a:p>
          <a:p>
            <a:r>
              <a:rPr lang="en-GB" sz="3200" b="1" dirty="0">
                <a:solidFill>
                  <a:schemeClr val="bg1"/>
                </a:solidFill>
              </a:rPr>
              <a:t> inequality crisis is intertwined </a:t>
            </a:r>
          </a:p>
          <a:p>
            <a:r>
              <a:rPr lang="en-GB" sz="3200" b="1" dirty="0">
                <a:solidFill>
                  <a:schemeClr val="bg1"/>
                </a:solidFill>
              </a:rPr>
              <a:t> with our climate crisis. </a:t>
            </a:r>
          </a:p>
          <a:p>
            <a:r>
              <a:rPr lang="en-GB" sz="3200" b="1" dirty="0">
                <a:solidFill>
                  <a:schemeClr val="bg1"/>
                </a:solidFill>
              </a:rPr>
              <a:t> If we don’t work on both, </a:t>
            </a:r>
          </a:p>
          <a:p>
            <a:r>
              <a:rPr lang="en-GB" sz="3200" b="1" dirty="0">
                <a:solidFill>
                  <a:schemeClr val="bg1"/>
                </a:solidFill>
              </a:rPr>
              <a:t> we will succeed at neither."</a:t>
            </a:r>
            <a:endParaRPr lang="en-GB" sz="3200" b="1" dirty="0">
              <a:solidFill>
                <a:schemeClr val="bg1"/>
              </a:solidFill>
              <a:effectLst/>
              <a:ea typeface="Calibri" panose="020F0502020204030204" pitchFamily="34" charset="0"/>
            </a:endParaRPr>
          </a:p>
          <a:p>
            <a:endParaRPr lang="en-GB" sz="3200" b="1" dirty="0">
              <a:solidFill>
                <a:schemeClr val="bg1"/>
              </a:solidFill>
            </a:endParaRPr>
          </a:p>
          <a:p>
            <a:r>
              <a:rPr lang="en-GB" sz="3200" b="1" dirty="0">
                <a:solidFill>
                  <a:schemeClr val="bg1"/>
                </a:solidFill>
              </a:rPr>
              <a:t>Ayana Elizabeth Johnson</a:t>
            </a:r>
          </a:p>
        </p:txBody>
      </p:sp>
    </p:spTree>
    <p:extLst>
      <p:ext uri="{BB962C8B-B14F-4D97-AF65-F5344CB8AC3E}">
        <p14:creationId xmlns:p14="http://schemas.microsoft.com/office/powerpoint/2010/main" val="4119512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, tree, outdoor&#10;&#10;Description automatically generated">
            <a:extLst>
              <a:ext uri="{FF2B5EF4-FFF2-40B4-BE49-F238E27FC236}">
                <a16:creationId xmlns:a16="http://schemas.microsoft.com/office/drawing/2014/main" id="{9B0E5B62-5552-4D52-A918-CE36475F3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46877"/>
            <a:ext cx="10905066" cy="55070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5E71FED-5071-479B-9FA4-EB68BEE4C336}"/>
              </a:ext>
            </a:extLst>
          </p:cNvPr>
          <p:cNvSpPr txBox="1"/>
          <p:nvPr/>
        </p:nvSpPr>
        <p:spPr>
          <a:xfrm>
            <a:off x="4614279" y="5553935"/>
            <a:ext cx="29634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Jeremy Williams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D4A99A-636D-4742-BDD5-99B6BD54F4EA}"/>
              </a:ext>
            </a:extLst>
          </p:cNvPr>
          <p:cNvSpPr txBox="1"/>
          <p:nvPr/>
        </p:nvSpPr>
        <p:spPr>
          <a:xfrm>
            <a:off x="3128777" y="4452079"/>
            <a:ext cx="5934445" cy="58477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Race, privilege and climate justice</a:t>
            </a:r>
          </a:p>
        </p:txBody>
      </p:sp>
    </p:spTree>
    <p:extLst>
      <p:ext uri="{BB962C8B-B14F-4D97-AF65-F5344CB8AC3E}">
        <p14:creationId xmlns:p14="http://schemas.microsoft.com/office/powerpoint/2010/main" val="2785705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6476346-BA61-4E4B-9992-A533F71E612B}"/>
              </a:ext>
            </a:extLst>
          </p:cNvPr>
          <p:cNvSpPr txBox="1"/>
          <p:nvPr/>
        </p:nvSpPr>
        <p:spPr>
          <a:xfrm>
            <a:off x="3402767" y="23534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646E57-BB71-48BD-824E-7FC27D9C451D}"/>
              </a:ext>
            </a:extLst>
          </p:cNvPr>
          <p:cNvSpPr txBox="1"/>
          <p:nvPr/>
        </p:nvSpPr>
        <p:spPr>
          <a:xfrm>
            <a:off x="903157" y="798148"/>
            <a:ext cx="60935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Wealth</a:t>
            </a:r>
            <a:r>
              <a:rPr lang="en-GB" sz="3200" i="1" baseline="30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32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is treacherous, and the arrogant are never at rest.</a:t>
            </a:r>
            <a:br>
              <a:rPr lang="en-GB" sz="32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GB" sz="32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They open their mouths as wide as the grave, and like death, they are never satisfied.</a:t>
            </a:r>
            <a:br>
              <a:rPr lang="en-GB" sz="32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GB" sz="32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 their greed they have gathered up many nations and swallowed many peoples.</a:t>
            </a:r>
            <a:br>
              <a:rPr lang="en-GB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en-GB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GB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How much longer can this go on?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001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6476346-BA61-4E4B-9992-A533F71E612B}"/>
              </a:ext>
            </a:extLst>
          </p:cNvPr>
          <p:cNvSpPr txBox="1"/>
          <p:nvPr/>
        </p:nvSpPr>
        <p:spPr>
          <a:xfrm>
            <a:off x="3402767" y="23534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646E57-BB71-48BD-824E-7FC27D9C451D}"/>
              </a:ext>
            </a:extLst>
          </p:cNvPr>
          <p:cNvSpPr txBox="1"/>
          <p:nvPr/>
        </p:nvSpPr>
        <p:spPr>
          <a:xfrm>
            <a:off x="963116" y="1199294"/>
            <a:ext cx="924518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i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They have plundered many nations,</a:t>
            </a:r>
            <a:br>
              <a:rPr lang="en-GB" sz="3200" i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</a:br>
            <a:r>
              <a:rPr lang="en-GB" sz="3200" i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And filled the earth with violence.</a:t>
            </a:r>
            <a:br>
              <a:rPr lang="en-GB" sz="3200" i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</a:br>
            <a:r>
              <a:rPr lang="en-GB" sz="3200" i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They build big houses with money gained dishonestly.</a:t>
            </a:r>
            <a:br>
              <a:rPr lang="en-GB" sz="3200" i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</a:br>
            <a:r>
              <a:rPr lang="en-GB" sz="3200" i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They believe their wealth will buy security. </a:t>
            </a:r>
            <a:br>
              <a:rPr lang="en-GB" sz="32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</a:br>
            <a:endParaRPr lang="en-GB" sz="3200" dirty="0">
              <a:solidFill>
                <a:schemeClr val="bg1"/>
              </a:solidFill>
              <a:effectLst/>
              <a:ea typeface="Times New Roman" panose="02020603050405020304" pitchFamily="18" charset="0"/>
            </a:endParaRPr>
          </a:p>
          <a:p>
            <a:r>
              <a:rPr lang="en-GB" sz="3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How much longer can this go on?</a:t>
            </a:r>
            <a:endParaRPr lang="en-GB" sz="3200" dirty="0">
              <a:solidFill>
                <a:schemeClr val="bg1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7550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6476346-BA61-4E4B-9992-A533F71E612B}"/>
              </a:ext>
            </a:extLst>
          </p:cNvPr>
          <p:cNvSpPr txBox="1"/>
          <p:nvPr/>
        </p:nvSpPr>
        <p:spPr>
          <a:xfrm>
            <a:off x="3402767" y="23534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646E57-BB71-48BD-824E-7FC27D9C451D}"/>
              </a:ext>
            </a:extLst>
          </p:cNvPr>
          <p:cNvSpPr txBox="1"/>
          <p:nvPr/>
        </p:nvSpPr>
        <p:spPr>
          <a:xfrm>
            <a:off x="963116" y="1199294"/>
            <a:ext cx="9245186" cy="4375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long, O </a:t>
            </a:r>
            <a:r>
              <a:rPr lang="en-GB" sz="3200" i="1" cap="small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Lord</a:t>
            </a:r>
            <a:r>
              <a:rPr lang="en-GB" sz="32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must I call for help? </a:t>
            </a:r>
            <a:br>
              <a:rPr lang="en-GB" sz="32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2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But you do not listen!</a:t>
            </a:r>
            <a:br>
              <a:rPr lang="en-GB" sz="32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2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“Violence is everywhere!” I cry, </a:t>
            </a:r>
            <a:br>
              <a:rPr lang="en-GB" sz="32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2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but you do not come to save.</a:t>
            </a:r>
            <a:br>
              <a:rPr lang="en-GB" sz="32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2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Must I forever see these evil deeds?</a:t>
            </a:r>
            <a:br>
              <a:rPr lang="en-GB" sz="32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2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Why must I watch all this misery?</a:t>
            </a:r>
            <a:br>
              <a:rPr lang="en-GB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3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How much longer can this go on?</a:t>
            </a:r>
            <a:endParaRPr lang="en-GB" sz="3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9317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6476346-BA61-4E4B-9992-A533F71E612B}"/>
              </a:ext>
            </a:extLst>
          </p:cNvPr>
          <p:cNvSpPr txBox="1"/>
          <p:nvPr/>
        </p:nvSpPr>
        <p:spPr>
          <a:xfrm>
            <a:off x="3402767" y="23534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646E57-BB71-48BD-824E-7FC27D9C451D}"/>
              </a:ext>
            </a:extLst>
          </p:cNvPr>
          <p:cNvSpPr txBox="1"/>
          <p:nvPr/>
        </p:nvSpPr>
        <p:spPr>
          <a:xfrm>
            <a:off x="963116" y="1199294"/>
            <a:ext cx="9245186" cy="469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But I have heard all about you, </a:t>
            </a:r>
            <a:r>
              <a:rPr lang="en-GB" sz="3200" i="1" cap="small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Lord</a:t>
            </a:r>
            <a:r>
              <a:rPr lang="en-GB" sz="32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GB" sz="3200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am filled with awe by your amazing works.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this time of our deep need, help us again as you did in years gone by.</a:t>
            </a:r>
            <a:br>
              <a:rPr lang="en-GB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GB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in your anger, remember your mercy.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Amen.</a:t>
            </a:r>
            <a:endParaRPr lang="en-GB" sz="3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131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583</Words>
  <Application>Microsoft Office PowerPoint</Application>
  <PresentationFormat>Widescreen</PresentationFormat>
  <Paragraphs>79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Jeremy Williams</dc:creator>
  <cp:lastModifiedBy>Jeremy Williams</cp:lastModifiedBy>
  <cp:revision>3</cp:revision>
  <dcterms:created xsi:type="dcterms:W3CDTF">2020-11-26T13:23:39Z</dcterms:created>
  <dcterms:modified xsi:type="dcterms:W3CDTF">2020-11-26T13:41:17Z</dcterms:modified>
</cp:coreProperties>
</file>